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7" r:id="rId5"/>
    <p:sldId id="258" r:id="rId6"/>
    <p:sldId id="259" r:id="rId7"/>
    <p:sldId id="260" r:id="rId8"/>
    <p:sldId id="265" r:id="rId9"/>
    <p:sldId id="279" r:id="rId10"/>
    <p:sldId id="271" r:id="rId11"/>
    <p:sldId id="272" r:id="rId12"/>
    <p:sldId id="273" r:id="rId13"/>
    <p:sldId id="274" r:id="rId14"/>
    <p:sldId id="275" r:id="rId15"/>
    <p:sldId id="276" r:id="rId16"/>
    <p:sldId id="277" r:id="rId17"/>
    <p:sldId id="278" r:id="rId18"/>
    <p:sldId id="280" r:id="rId19"/>
    <p:sldId id="281" r:id="rId20"/>
    <p:sldId id="287" r:id="rId21"/>
    <p:sldId id="282" r:id="rId22"/>
    <p:sldId id="283" r:id="rId23"/>
    <p:sldId id="284" r:id="rId24"/>
    <p:sldId id="285" r:id="rId25"/>
    <p:sldId id="286" r:id="rId26"/>
    <p:sldId id="288" r:id="rId27"/>
    <p:sldId id="270" r:id="rId28"/>
    <p:sldId id="262" r:id="rId29"/>
    <p:sldId id="263"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324" autoAdjust="0"/>
  </p:normalViewPr>
  <p:slideViewPr>
    <p:cSldViewPr snapToGrid="0">
      <p:cViewPr varScale="1">
        <p:scale>
          <a:sx n="74" d="100"/>
          <a:sy n="74" d="100"/>
        </p:scale>
        <p:origin x="11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7EC93-4196-4F8A-B984-FBC2D70317C1}" type="datetimeFigureOut">
              <a:rPr lang="nl-NL" smtClean="0"/>
              <a:t>28-5-2018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8447F-7CF1-429E-B3E6-51E321D1888A}" type="slidenum">
              <a:rPr lang="nl-NL" smtClean="0"/>
              <a:t>‹nr.›</a:t>
            </a:fld>
            <a:endParaRPr lang="nl-NL"/>
          </a:p>
        </p:txBody>
      </p:sp>
    </p:spTree>
    <p:extLst>
      <p:ext uri="{BB962C8B-B14F-4D97-AF65-F5344CB8AC3E}">
        <p14:creationId xmlns:p14="http://schemas.microsoft.com/office/powerpoint/2010/main" val="258039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FF30A-0799-46BB-AFA6-B9E5D58AA56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470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sym typeface="Wingdings" panose="05000000000000000000" pitchFamily="2" charset="2"/>
              </a:rPr>
              <a:t>Frustratie bijtgedrag bij varkens die niet kunnen wroeten</a:t>
            </a:r>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13</a:t>
            </a:fld>
            <a:endParaRPr lang="nl-NL"/>
          </a:p>
        </p:txBody>
      </p:sp>
    </p:spTree>
    <p:extLst>
      <p:ext uri="{BB962C8B-B14F-4D97-AF65-F5344CB8AC3E}">
        <p14:creationId xmlns:p14="http://schemas.microsoft.com/office/powerpoint/2010/main" val="1003171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Behandelingen tegen stereotype gedrag hebben negatief effect op dierenwelzijn </a:t>
            </a:r>
            <a:r>
              <a:rPr lang="nl-NL" dirty="0" smtClean="0">
                <a:sym typeface="Wingdings" panose="05000000000000000000" pitchFamily="2" charset="2"/>
              </a:rPr>
              <a:t> bewezen bij </a:t>
            </a:r>
            <a:r>
              <a:rPr lang="nl-NL" dirty="0" err="1" smtClean="0">
                <a:sym typeface="Wingdings" panose="05000000000000000000" pitchFamily="2" charset="2"/>
              </a:rPr>
              <a:t>rhesus</a:t>
            </a:r>
            <a:r>
              <a:rPr lang="nl-NL" dirty="0" smtClean="0">
                <a:sym typeface="Wingdings" panose="05000000000000000000" pitchFamily="2" charset="2"/>
              </a:rPr>
              <a:t> apen. </a:t>
            </a:r>
            <a:endParaRPr lang="nl-NL" dirty="0" smtClean="0"/>
          </a:p>
          <a:p>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14</a:t>
            </a:fld>
            <a:endParaRPr lang="nl-NL"/>
          </a:p>
        </p:txBody>
      </p:sp>
    </p:spTree>
    <p:extLst>
      <p:ext uri="{BB962C8B-B14F-4D97-AF65-F5344CB8AC3E}">
        <p14:creationId xmlns:p14="http://schemas.microsoft.com/office/powerpoint/2010/main" val="1810455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sym typeface="Wingdings" panose="05000000000000000000" pitchFamily="2" charset="2"/>
              </a:rPr>
              <a:t>Stereotype gedrag zorgt dus wel voor een verbetering van het dierenwelzijn.</a:t>
            </a:r>
          </a:p>
          <a:p>
            <a:r>
              <a:rPr lang="nl-NL" baseline="0" dirty="0" smtClean="0">
                <a:sym typeface="Wingdings" panose="05000000000000000000" pitchFamily="2" charset="2"/>
              </a:rPr>
              <a:t>Dit is endorfine, maar daar komen we later nog op terug</a:t>
            </a:r>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15</a:t>
            </a:fld>
            <a:endParaRPr lang="nl-NL"/>
          </a:p>
        </p:txBody>
      </p:sp>
    </p:spTree>
    <p:extLst>
      <p:ext uri="{BB962C8B-B14F-4D97-AF65-F5344CB8AC3E}">
        <p14:creationId xmlns:p14="http://schemas.microsoft.com/office/powerpoint/2010/main" val="1064187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sym typeface="Wingdings" panose="05000000000000000000" pitchFamily="2" charset="2"/>
              </a:rPr>
              <a:t>Link naar documentaire: https://www.youtube.com/watch?v=EyFOUGppHco</a:t>
            </a:r>
          </a:p>
          <a:p>
            <a:r>
              <a:rPr lang="nl-NL" baseline="0" dirty="0" smtClean="0">
                <a:sym typeface="Wingdings" panose="05000000000000000000" pitchFamily="2" charset="2"/>
              </a:rPr>
              <a:t>Iedereen moet Engels kunnen om het te begrijpen.  (tot 3:55) rest thuis kijken bij interesse</a:t>
            </a:r>
          </a:p>
          <a:p>
            <a:endParaRPr lang="nl-NL" baseline="0" dirty="0" smtClean="0">
              <a:sym typeface="Wingdings" panose="05000000000000000000" pitchFamily="2" charset="2"/>
            </a:endParaRPr>
          </a:p>
          <a:p>
            <a:r>
              <a:rPr lang="nl-NL" baseline="0" dirty="0" smtClean="0">
                <a:sym typeface="Wingdings" panose="05000000000000000000" pitchFamily="2" charset="2"/>
              </a:rPr>
              <a:t>Voor het doodgaan komt er heel erg veel endorfine vrij bij katten. </a:t>
            </a:r>
          </a:p>
          <a:p>
            <a:endParaRPr lang="nl-NL" baseline="0" dirty="0" smtClean="0">
              <a:sym typeface="Wingdings" panose="05000000000000000000" pitchFamily="2" charset="2"/>
            </a:endParaRPr>
          </a:p>
          <a:p>
            <a:r>
              <a:rPr lang="nl-NL" baseline="0" dirty="0" smtClean="0">
                <a:sym typeface="Wingdings" panose="05000000000000000000" pitchFamily="2" charset="2"/>
              </a:rPr>
              <a:t>Plaatje: iemand is aan het fietsen en het hart moet veel bloed rondpompen om het lichaam te voorzien van zuurstof. Op een gegeven moment gaat het minder prettig voelen. Als reactie daarop maakt de hypofyse endorfine aan. Die </a:t>
            </a:r>
            <a:r>
              <a:rPr lang="nl-NL" baseline="0" dirty="0" err="1" smtClean="0">
                <a:sym typeface="Wingdings" panose="05000000000000000000" pitchFamily="2" charset="2"/>
              </a:rPr>
              <a:t>endorfinen</a:t>
            </a:r>
            <a:r>
              <a:rPr lang="nl-NL" baseline="0" dirty="0" smtClean="0">
                <a:sym typeface="Wingdings" panose="05000000000000000000" pitchFamily="2" charset="2"/>
              </a:rPr>
              <a:t> worden met behulp van neuronen door het lichaam vervoert (zenuwstelsel). Het gevolg is dat de pijn minder wordt en dat het gevoel prettig wordt. </a:t>
            </a:r>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16</a:t>
            </a:fld>
            <a:endParaRPr lang="nl-NL"/>
          </a:p>
        </p:txBody>
      </p:sp>
    </p:spTree>
    <p:extLst>
      <p:ext uri="{BB962C8B-B14F-4D97-AF65-F5344CB8AC3E}">
        <p14:creationId xmlns:p14="http://schemas.microsoft.com/office/powerpoint/2010/main" val="976423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17</a:t>
            </a:fld>
            <a:endParaRPr lang="nl-NL"/>
          </a:p>
        </p:txBody>
      </p:sp>
    </p:spTree>
    <p:extLst>
      <p:ext uri="{BB962C8B-B14F-4D97-AF65-F5344CB8AC3E}">
        <p14:creationId xmlns:p14="http://schemas.microsoft.com/office/powerpoint/2010/main" val="144860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18</a:t>
            </a:fld>
            <a:endParaRPr lang="nl-NL"/>
          </a:p>
        </p:txBody>
      </p:sp>
    </p:spTree>
    <p:extLst>
      <p:ext uri="{BB962C8B-B14F-4D97-AF65-F5344CB8AC3E}">
        <p14:creationId xmlns:p14="http://schemas.microsoft.com/office/powerpoint/2010/main" val="123573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19</a:t>
            </a:fld>
            <a:endParaRPr lang="nl-NL"/>
          </a:p>
        </p:txBody>
      </p:sp>
    </p:spTree>
    <p:extLst>
      <p:ext uri="{BB962C8B-B14F-4D97-AF65-F5344CB8AC3E}">
        <p14:creationId xmlns:p14="http://schemas.microsoft.com/office/powerpoint/2010/main" val="3528803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20</a:t>
            </a:fld>
            <a:endParaRPr lang="nl-NL"/>
          </a:p>
        </p:txBody>
      </p:sp>
    </p:spTree>
    <p:extLst>
      <p:ext uri="{BB962C8B-B14F-4D97-AF65-F5344CB8AC3E}">
        <p14:creationId xmlns:p14="http://schemas.microsoft.com/office/powerpoint/2010/main" val="2752478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21</a:t>
            </a:fld>
            <a:endParaRPr lang="nl-NL"/>
          </a:p>
        </p:txBody>
      </p:sp>
    </p:spTree>
    <p:extLst>
      <p:ext uri="{BB962C8B-B14F-4D97-AF65-F5344CB8AC3E}">
        <p14:creationId xmlns:p14="http://schemas.microsoft.com/office/powerpoint/2010/main" val="1220213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22</a:t>
            </a:fld>
            <a:endParaRPr lang="nl-NL"/>
          </a:p>
        </p:txBody>
      </p:sp>
    </p:spTree>
    <p:extLst>
      <p:ext uri="{BB962C8B-B14F-4D97-AF65-F5344CB8AC3E}">
        <p14:creationId xmlns:p14="http://schemas.microsoft.com/office/powerpoint/2010/main" val="340240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Dia van vorige week</a:t>
            </a:r>
            <a:endParaRPr lang="nl-NL" dirty="0"/>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5</a:t>
            </a:fld>
            <a:endParaRPr lang="nl-NL"/>
          </a:p>
        </p:txBody>
      </p:sp>
    </p:spTree>
    <p:extLst>
      <p:ext uri="{BB962C8B-B14F-4D97-AF65-F5344CB8AC3E}">
        <p14:creationId xmlns:p14="http://schemas.microsoft.com/office/powerpoint/2010/main" val="3239621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23</a:t>
            </a:fld>
            <a:endParaRPr lang="nl-NL"/>
          </a:p>
        </p:txBody>
      </p:sp>
    </p:spTree>
    <p:extLst>
      <p:ext uri="{BB962C8B-B14F-4D97-AF65-F5344CB8AC3E}">
        <p14:creationId xmlns:p14="http://schemas.microsoft.com/office/powerpoint/2010/main" val="2528624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zakelijke benadering</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nutsbenadering</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relationele benadering</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dierenrechtenbenadering</a:t>
            </a: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De 'respect voor de natuur' benadering</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24</a:t>
            </a:fld>
            <a:endParaRPr lang="nl-NL"/>
          </a:p>
        </p:txBody>
      </p:sp>
    </p:spTree>
    <p:extLst>
      <p:ext uri="{BB962C8B-B14F-4D97-AF65-F5344CB8AC3E}">
        <p14:creationId xmlns:p14="http://schemas.microsoft.com/office/powerpoint/2010/main" val="182250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Overal waar dieren</a:t>
            </a:r>
            <a:r>
              <a:rPr lang="nl-NL" baseline="0" dirty="0" smtClean="0"/>
              <a:t> gehouden worden kan je stereotype gedrag tegenkomen</a:t>
            </a:r>
            <a:endParaRPr lang="nl-NL" dirty="0"/>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6</a:t>
            </a:fld>
            <a:endParaRPr lang="nl-NL"/>
          </a:p>
        </p:txBody>
      </p:sp>
    </p:spTree>
    <p:extLst>
      <p:ext uri="{BB962C8B-B14F-4D97-AF65-F5344CB8AC3E}">
        <p14:creationId xmlns:p14="http://schemas.microsoft.com/office/powerpoint/2010/main" val="67830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Fysieke beperkingen </a:t>
            </a:r>
            <a:r>
              <a:rPr lang="nl-NL" dirty="0" smtClean="0">
                <a:sym typeface="Wingdings" panose="05000000000000000000" pitchFamily="2" charset="2"/>
              </a:rPr>
              <a:t> het</a:t>
            </a:r>
            <a:r>
              <a:rPr lang="nl-NL" baseline="0" dirty="0" smtClean="0">
                <a:sym typeface="Wingdings" panose="05000000000000000000" pitchFamily="2" charset="2"/>
              </a:rPr>
              <a:t> weven bij olifanten</a:t>
            </a:r>
          </a:p>
          <a:p>
            <a:r>
              <a:rPr lang="nl-NL" dirty="0" smtClean="0"/>
              <a:t>Tekort aan belangrijke middelen </a:t>
            </a:r>
            <a:r>
              <a:rPr lang="nl-NL" dirty="0" smtClean="0">
                <a:sym typeface="Wingdings" panose="05000000000000000000" pitchFamily="2" charset="2"/>
              </a:rPr>
              <a:t> het</a:t>
            </a:r>
            <a:r>
              <a:rPr lang="nl-NL" baseline="0" dirty="0" smtClean="0">
                <a:sym typeface="Wingdings" panose="05000000000000000000" pitchFamily="2" charset="2"/>
              </a:rPr>
              <a:t> graven van gerbils zonder schuilplek. Het graven van gerbils is geen natuurlijk gedrag. </a:t>
            </a:r>
          </a:p>
          <a:p>
            <a:r>
              <a:rPr lang="nl-NL" baseline="0" dirty="0" smtClean="0">
                <a:sym typeface="Wingdings" panose="05000000000000000000" pitchFamily="2" charset="2"/>
              </a:rPr>
              <a:t>Gebrek aan prikkels  luipaarden die bepaalde tempo’s niet kunnen halen</a:t>
            </a:r>
          </a:p>
          <a:p>
            <a:r>
              <a:rPr lang="nl-NL" baseline="0" dirty="0" smtClean="0">
                <a:sym typeface="Wingdings" panose="05000000000000000000" pitchFamily="2" charset="2"/>
              </a:rPr>
              <a:t>Sociale isolatie  Zelfmutilatie bij primaten</a:t>
            </a:r>
          </a:p>
          <a:p>
            <a:r>
              <a:rPr lang="nl-NL" baseline="0" dirty="0" smtClean="0">
                <a:sym typeface="Wingdings" panose="05000000000000000000" pitchFamily="2" charset="2"/>
              </a:rPr>
              <a:t>Angst  tempo’s niet kunnen halen bij </a:t>
            </a:r>
            <a:r>
              <a:rPr lang="nl-NL" baseline="0" dirty="0" err="1" smtClean="0">
                <a:sym typeface="Wingdings" panose="05000000000000000000" pitchFamily="2" charset="2"/>
              </a:rPr>
              <a:t>bengaalse</a:t>
            </a:r>
            <a:r>
              <a:rPr lang="nl-NL" baseline="0" dirty="0" smtClean="0">
                <a:sym typeface="Wingdings" panose="05000000000000000000" pitchFamily="2" charset="2"/>
              </a:rPr>
              <a:t> tijgerkatten die naast prooidieren worden gehuisvest</a:t>
            </a:r>
          </a:p>
          <a:p>
            <a:r>
              <a:rPr lang="nl-NL" baseline="0" dirty="0" smtClean="0">
                <a:sym typeface="Wingdings" panose="05000000000000000000" pitchFamily="2" charset="2"/>
              </a:rPr>
              <a:t>Frustratie bijtgedrag bij varkens die niet kunnen wroeten</a:t>
            </a: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7</a:t>
            </a:fld>
            <a:endParaRPr lang="nl-NL"/>
          </a:p>
        </p:txBody>
      </p:sp>
    </p:spTree>
    <p:extLst>
      <p:ext uri="{BB962C8B-B14F-4D97-AF65-F5344CB8AC3E}">
        <p14:creationId xmlns:p14="http://schemas.microsoft.com/office/powerpoint/2010/main" val="315764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Fysieke beperkingen </a:t>
            </a:r>
            <a:r>
              <a:rPr lang="nl-NL" dirty="0" smtClean="0">
                <a:sym typeface="Wingdings" panose="05000000000000000000" pitchFamily="2" charset="2"/>
              </a:rPr>
              <a:t> het</a:t>
            </a:r>
            <a:r>
              <a:rPr lang="nl-NL" baseline="0" dirty="0" smtClean="0">
                <a:sym typeface="Wingdings" panose="05000000000000000000" pitchFamily="2" charset="2"/>
              </a:rPr>
              <a:t> weven bij olifanten</a:t>
            </a: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8</a:t>
            </a:fld>
            <a:endParaRPr lang="nl-NL"/>
          </a:p>
        </p:txBody>
      </p:sp>
    </p:spTree>
    <p:extLst>
      <p:ext uri="{BB962C8B-B14F-4D97-AF65-F5344CB8AC3E}">
        <p14:creationId xmlns:p14="http://schemas.microsoft.com/office/powerpoint/2010/main" val="329269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Tekort aan belangrijke middelen </a:t>
            </a:r>
            <a:r>
              <a:rPr lang="nl-NL" dirty="0" smtClean="0">
                <a:sym typeface="Wingdings" panose="05000000000000000000" pitchFamily="2" charset="2"/>
              </a:rPr>
              <a:t> het</a:t>
            </a:r>
            <a:r>
              <a:rPr lang="nl-NL" baseline="0" dirty="0" smtClean="0">
                <a:sym typeface="Wingdings" panose="05000000000000000000" pitchFamily="2" charset="2"/>
              </a:rPr>
              <a:t> graven van gerbils zonder schuilplek. Het graven van gerbils is geen natuurlijk gedrag. </a:t>
            </a:r>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9</a:t>
            </a:fld>
            <a:endParaRPr lang="nl-NL"/>
          </a:p>
        </p:txBody>
      </p:sp>
    </p:spTree>
    <p:extLst>
      <p:ext uri="{BB962C8B-B14F-4D97-AF65-F5344CB8AC3E}">
        <p14:creationId xmlns:p14="http://schemas.microsoft.com/office/powerpoint/2010/main" val="4264670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sym typeface="Wingdings" panose="05000000000000000000" pitchFamily="2" charset="2"/>
              </a:rPr>
              <a:t>Gebrek aan prikkels  luipaarden die bepaalde tempo’s niet kunnen halen</a:t>
            </a:r>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10</a:t>
            </a:fld>
            <a:endParaRPr lang="nl-NL"/>
          </a:p>
        </p:txBody>
      </p:sp>
    </p:spTree>
    <p:extLst>
      <p:ext uri="{BB962C8B-B14F-4D97-AF65-F5344CB8AC3E}">
        <p14:creationId xmlns:p14="http://schemas.microsoft.com/office/powerpoint/2010/main" val="227392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sym typeface="Wingdings" panose="05000000000000000000" pitchFamily="2" charset="2"/>
              </a:rPr>
              <a:t>Sociale isolatie  Zelfmutilatie bij primaten</a:t>
            </a:r>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11</a:t>
            </a:fld>
            <a:endParaRPr lang="nl-NL"/>
          </a:p>
        </p:txBody>
      </p:sp>
    </p:spTree>
    <p:extLst>
      <p:ext uri="{BB962C8B-B14F-4D97-AF65-F5344CB8AC3E}">
        <p14:creationId xmlns:p14="http://schemas.microsoft.com/office/powerpoint/2010/main" val="218771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smtClean="0">
                <a:sym typeface="Wingdings" panose="05000000000000000000" pitchFamily="2" charset="2"/>
              </a:rPr>
              <a:t>Angst  tempo’s niet kunnen halen bij </a:t>
            </a:r>
            <a:r>
              <a:rPr lang="nl-NL" baseline="0" dirty="0" err="1" smtClean="0">
                <a:sym typeface="Wingdings" panose="05000000000000000000" pitchFamily="2" charset="2"/>
              </a:rPr>
              <a:t>bengaalse</a:t>
            </a:r>
            <a:r>
              <a:rPr lang="nl-NL" baseline="0" dirty="0" smtClean="0">
                <a:sym typeface="Wingdings" panose="05000000000000000000" pitchFamily="2" charset="2"/>
              </a:rPr>
              <a:t> tijgerkatten die naast prooidieren worden gehuisvest</a:t>
            </a:r>
            <a:endParaRPr lang="nl-NL" baseline="0" dirty="0" smtClean="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BD88447F-7CF1-429E-B3E6-51E321D1888A}" type="slidenum">
              <a:rPr lang="nl-NL" smtClean="0"/>
              <a:t>12</a:t>
            </a:fld>
            <a:endParaRPr lang="nl-NL"/>
          </a:p>
        </p:txBody>
      </p:sp>
    </p:spTree>
    <p:extLst>
      <p:ext uri="{BB962C8B-B14F-4D97-AF65-F5344CB8AC3E}">
        <p14:creationId xmlns:p14="http://schemas.microsoft.com/office/powerpoint/2010/main" val="2198098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NL" dirty="0"/>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a:noFill/>
        </p:spPr>
        <p:txBody>
          <a:body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429400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355321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1"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1"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452029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6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marL="228600" indent="-228600">
              <a:buFontTx/>
              <a:buBlip>
                <a:blip r:embed="rId3"/>
              </a:buBlip>
              <a:defRPr/>
            </a:lvl1pPr>
            <a:lvl2pPr marL="685800" indent="-228600">
              <a:buFontTx/>
              <a:buBlip>
                <a:blip r:embed="rId3"/>
              </a:buBlip>
              <a:defRPr/>
            </a:lvl2pPr>
            <a:lvl3pPr marL="1143000" indent="-228600">
              <a:buFontTx/>
              <a:buBlip>
                <a:blip r:embed="rId3"/>
              </a:buBlip>
              <a:defRPr/>
            </a:lvl3pPr>
            <a:lvl4pPr marL="1600200" indent="-228600">
              <a:buFontTx/>
              <a:buBlip>
                <a:blip r:embed="rId3"/>
              </a:buBlip>
              <a:defRPr/>
            </a:lvl4pPr>
            <a:lvl5pPr marL="2057400" indent="-228600">
              <a:buFontTx/>
              <a:buBlip>
                <a:blip r:embed="rId3"/>
              </a:buBlip>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21115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p:spPr>
        <p:txBody>
          <a:bodyPr anchor="b">
            <a:normAutofit/>
          </a:bodyPr>
          <a:lstStyle>
            <a:lvl1pPr>
              <a:defRPr sz="3600" b="1">
                <a:solidFill>
                  <a:schemeClr val="accent6">
                    <a:lumMod val="75000"/>
                  </a:schemeClr>
                </a:solidFill>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409003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lvl2pPr marL="685800" indent="-228600">
              <a:buFont typeface="Wingdings" panose="05000000000000000000" pitchFamily="2" charset="2"/>
              <a:buChar char="Ø"/>
              <a:defRPr/>
            </a:lvl2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67808E2-1847-4A3D-8E33-C40AD499E9B4}" type="datetimeFigureOut">
              <a:rPr lang="nl-NL" smtClean="0"/>
              <a:t>28-5-2018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58915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67808E2-1847-4A3D-8E33-C40AD499E9B4}" type="datetimeFigureOut">
              <a:rPr lang="nl-NL" smtClean="0"/>
              <a:t>28-5-2018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15314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67808E2-1847-4A3D-8E33-C40AD499E9B4}" type="datetimeFigureOut">
              <a:rPr lang="nl-NL" smtClean="0"/>
              <a:t>28-5-2018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40403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g">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67808E2-1847-4A3D-8E33-C40AD499E9B4}" type="datetimeFigureOut">
              <a:rPr lang="nl-NL" smtClean="0"/>
              <a:t>28-5-2018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EC80157-25F1-456D-B8DF-6E8DDB3805E6}" type="slidenum">
              <a:rPr lang="nl-NL" smtClean="0"/>
              <a:t>‹nr.›</a:t>
            </a:fld>
            <a:endParaRPr lang="nl-NL"/>
          </a:p>
        </p:txBody>
      </p:sp>
      <p:sp>
        <p:nvSpPr>
          <p:cNvPr id="6" name="Tijdelijke aanduiding voor tekst 5"/>
          <p:cNvSpPr>
            <a:spLocks noGrp="1"/>
          </p:cNvSpPr>
          <p:nvPr>
            <p:ph type="body" sz="quarter" idx="13"/>
          </p:nvPr>
        </p:nvSpPr>
        <p:spPr>
          <a:xfrm>
            <a:off x="1038226" y="989014"/>
            <a:ext cx="10082213" cy="4941887"/>
          </a:xfrm>
          <a:noFill/>
        </p:spPr>
        <p:txBody>
          <a:bodyPr>
            <a:normAutofit/>
          </a:bodyPr>
          <a:lstStyle>
            <a:lvl1pPr marL="0" indent="0">
              <a:buNone/>
              <a:defRPr sz="6000" b="1">
                <a:latin typeface="Arial" panose="020B0604020202020204" pitchFamily="34" charset="0"/>
                <a:cs typeface="Arial" panose="020B0604020202020204" pitchFamily="34" charset="0"/>
              </a:defRPr>
            </a:lvl1pPr>
          </a:lstStyle>
          <a:p>
            <a:pPr lvl="0"/>
            <a:r>
              <a:rPr lang="nl-NL"/>
              <a:t>Tekststijl van het model bewerken</a:t>
            </a:r>
          </a:p>
        </p:txBody>
      </p:sp>
    </p:spTree>
    <p:extLst>
      <p:ext uri="{BB962C8B-B14F-4D97-AF65-F5344CB8AC3E}">
        <p14:creationId xmlns:p14="http://schemas.microsoft.com/office/powerpoint/2010/main" val="367932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7808E2-1847-4A3D-8E33-C40AD499E9B4}" type="datetimeFigureOut">
              <a:rPr lang="nl-NL" smtClean="0"/>
              <a:t>28-5-2018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347306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7808E2-1847-4A3D-8E33-C40AD499E9B4}" type="datetimeFigureOut">
              <a:rPr lang="nl-NL" smtClean="0"/>
              <a:t>28-5-2018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EC80157-25F1-456D-B8DF-6E8DDB3805E6}" type="slidenum">
              <a:rPr lang="nl-NL" smtClean="0"/>
              <a:t>‹nr.›</a:t>
            </a:fld>
            <a:endParaRPr lang="nl-NL"/>
          </a:p>
        </p:txBody>
      </p:sp>
    </p:spTree>
    <p:extLst>
      <p:ext uri="{BB962C8B-B14F-4D97-AF65-F5344CB8AC3E}">
        <p14:creationId xmlns:p14="http://schemas.microsoft.com/office/powerpoint/2010/main" val="143619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808E2-1847-4A3D-8E33-C40AD499E9B4}" type="datetimeFigureOut">
              <a:rPr lang="nl-NL" smtClean="0"/>
              <a:t>28-5-2018</a:t>
            </a:fld>
            <a:endParaRPr lang="nl-NL"/>
          </a:p>
        </p:txBody>
      </p:sp>
      <p:sp>
        <p:nvSpPr>
          <p:cNvPr id="5" name="Tijdelijke aanduiding voor voettekst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80157-25F1-456D-B8DF-6E8DDB3805E6}" type="slidenum">
              <a:rPr lang="nl-NL" smtClean="0"/>
              <a:t>‹nr.›</a:t>
            </a:fld>
            <a:endParaRPr lang="nl-NL"/>
          </a:p>
        </p:txBody>
      </p:sp>
    </p:spTree>
    <p:extLst>
      <p:ext uri="{BB962C8B-B14F-4D97-AF65-F5344CB8AC3E}">
        <p14:creationId xmlns:p14="http://schemas.microsoft.com/office/powerpoint/2010/main" val="1501065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igrMVWqiAio"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smtClean="0"/>
              <a:t>Keuzedeel Verdieping Diergedrag, ethiek en dierenwelzijn</a:t>
            </a:r>
          </a:p>
          <a:p>
            <a:r>
              <a:rPr lang="nl-NL" dirty="0" smtClean="0"/>
              <a:t>Les </a:t>
            </a:r>
            <a:r>
              <a:rPr lang="nl-NL" dirty="0" smtClean="0"/>
              <a:t>3 </a:t>
            </a:r>
            <a:endParaRPr lang="nl-NL" dirty="0" smtClean="0"/>
          </a:p>
          <a:p>
            <a:r>
              <a:rPr lang="nl-NL" dirty="0" smtClean="0"/>
              <a:t>22 mei 2018</a:t>
            </a:r>
            <a:endParaRPr lang="nl-NL" dirty="0"/>
          </a:p>
        </p:txBody>
      </p:sp>
    </p:spTree>
    <p:extLst>
      <p:ext uri="{BB962C8B-B14F-4D97-AF65-F5344CB8AC3E}">
        <p14:creationId xmlns:p14="http://schemas.microsoft.com/office/powerpoint/2010/main" val="419074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 - oorzaak</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 </a:t>
            </a:r>
          </a:p>
          <a:p>
            <a:endParaRPr lang="nl-NL" dirty="0" smtClean="0"/>
          </a:p>
          <a:p>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Gebrek aan prikkels - luipaard</a:t>
            </a:r>
          </a:p>
          <a:p>
            <a:endParaRPr lang="nl-NL" dirty="0"/>
          </a:p>
          <a:p>
            <a:r>
              <a:rPr lang="nl-NL" dirty="0" smtClean="0"/>
              <a:t>Oorzaak: geen uitdagende omgeving</a:t>
            </a:r>
          </a:p>
          <a:p>
            <a:endParaRPr lang="nl-NL" dirty="0"/>
          </a:p>
          <a:p>
            <a:r>
              <a:rPr lang="nl-NL" dirty="0" smtClean="0"/>
              <a:t>Gevolg: versnellen in tempo</a:t>
            </a:r>
          </a:p>
          <a:p>
            <a:pPr marL="457200" lvl="1" indent="0">
              <a:buFontTx/>
              <a:buNone/>
            </a:pPr>
            <a:endParaRPr lang="nl-NL" dirty="0" smtClean="0"/>
          </a:p>
          <a:p>
            <a:endParaRPr lang="nl-NL" dirty="0" smtClean="0"/>
          </a:p>
          <a:p>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8808" y="2978331"/>
            <a:ext cx="4437392" cy="3095081"/>
          </a:xfrm>
          <a:prstGeom prst="rect">
            <a:avLst/>
          </a:prstGeom>
        </p:spPr>
      </p:pic>
    </p:spTree>
    <p:extLst>
      <p:ext uri="{BB962C8B-B14F-4D97-AF65-F5344CB8AC3E}">
        <p14:creationId xmlns:p14="http://schemas.microsoft.com/office/powerpoint/2010/main" val="315033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 - oorzaak</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 </a:t>
            </a:r>
          </a:p>
          <a:p>
            <a:endParaRPr lang="nl-NL" dirty="0" smtClean="0"/>
          </a:p>
          <a:p>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Zelfmutilatie - primaten</a:t>
            </a:r>
          </a:p>
          <a:p>
            <a:endParaRPr lang="nl-NL" dirty="0"/>
          </a:p>
          <a:p>
            <a:r>
              <a:rPr lang="nl-NL" dirty="0" smtClean="0"/>
              <a:t>Oorzaak: geen sociaal contact</a:t>
            </a:r>
          </a:p>
          <a:p>
            <a:endParaRPr lang="nl-NL" dirty="0"/>
          </a:p>
          <a:p>
            <a:r>
              <a:rPr lang="nl-NL" dirty="0" smtClean="0"/>
              <a:t>Gevolg: zelfmutilatie</a:t>
            </a:r>
          </a:p>
          <a:p>
            <a:endParaRPr lang="nl-NL" dirty="0" smtClean="0"/>
          </a:p>
          <a:p>
            <a:endParaRPr lang="nl-NL" dirty="0"/>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8271" y="1760798"/>
            <a:ext cx="3369705" cy="4480991"/>
          </a:xfrm>
          <a:prstGeom prst="rect">
            <a:avLst/>
          </a:prstGeom>
        </p:spPr>
      </p:pic>
    </p:spTree>
    <p:extLst>
      <p:ext uri="{BB962C8B-B14F-4D97-AF65-F5344CB8AC3E}">
        <p14:creationId xmlns:p14="http://schemas.microsoft.com/office/powerpoint/2010/main" val="313250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 - oorzaak</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 </a:t>
            </a:r>
          </a:p>
          <a:p>
            <a:endParaRPr lang="nl-NL" dirty="0" smtClean="0"/>
          </a:p>
          <a:p>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Angst – Bengaalse tijgerkatten</a:t>
            </a:r>
          </a:p>
          <a:p>
            <a:endParaRPr lang="nl-NL" dirty="0"/>
          </a:p>
          <a:p>
            <a:r>
              <a:rPr lang="nl-NL" dirty="0" smtClean="0"/>
              <a:t>Oorzaak: angst</a:t>
            </a:r>
          </a:p>
          <a:p>
            <a:endParaRPr lang="nl-NL" dirty="0"/>
          </a:p>
          <a:p>
            <a:r>
              <a:rPr lang="nl-NL" dirty="0" smtClean="0"/>
              <a:t>Gevolg: tempowisselingen tijdens lopen</a:t>
            </a:r>
          </a:p>
          <a:p>
            <a:endParaRPr lang="nl-NL" dirty="0" smtClean="0"/>
          </a:p>
          <a:p>
            <a:endParaRPr lang="nl-NL" dirty="0"/>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9719" y="2316555"/>
            <a:ext cx="3104606" cy="2389091"/>
          </a:xfrm>
          <a:prstGeom prst="rect">
            <a:avLst/>
          </a:prstGeom>
        </p:spPr>
      </p:pic>
    </p:spTree>
    <p:extLst>
      <p:ext uri="{BB962C8B-B14F-4D97-AF65-F5344CB8AC3E}">
        <p14:creationId xmlns:p14="http://schemas.microsoft.com/office/powerpoint/2010/main" val="40079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 - oorzaak</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 </a:t>
            </a:r>
          </a:p>
          <a:p>
            <a:endParaRPr lang="nl-NL" dirty="0" smtClean="0"/>
          </a:p>
          <a:p>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Frustratie - varkens</a:t>
            </a:r>
          </a:p>
          <a:p>
            <a:endParaRPr lang="nl-NL" dirty="0"/>
          </a:p>
          <a:p>
            <a:r>
              <a:rPr lang="nl-NL" dirty="0" smtClean="0"/>
              <a:t>Oorzaak: Niet kunnen wroeten</a:t>
            </a:r>
          </a:p>
          <a:p>
            <a:endParaRPr lang="nl-NL" dirty="0"/>
          </a:p>
          <a:p>
            <a:r>
              <a:rPr lang="nl-NL" dirty="0" smtClean="0"/>
              <a:t>Gevolg: Bijtgedrag</a:t>
            </a:r>
          </a:p>
          <a:p>
            <a:endParaRPr lang="nl-NL" dirty="0" smtClean="0"/>
          </a:p>
          <a:p>
            <a:endParaRPr lang="nl-NL"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7854" y="1296988"/>
            <a:ext cx="3354917" cy="5032375"/>
          </a:xfrm>
          <a:prstGeom prst="rect">
            <a:avLst/>
          </a:prstGeom>
        </p:spPr>
      </p:pic>
    </p:spTree>
    <p:extLst>
      <p:ext uri="{BB962C8B-B14F-4D97-AF65-F5344CB8AC3E}">
        <p14:creationId xmlns:p14="http://schemas.microsoft.com/office/powerpoint/2010/main" val="243177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 </a:t>
            </a:r>
          </a:p>
          <a:p>
            <a:endParaRPr lang="nl-NL" dirty="0" smtClean="0"/>
          </a:p>
          <a:p>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Stereotype gedrag is een indicator voor een minder goede dierenwelzijn</a:t>
            </a:r>
          </a:p>
          <a:p>
            <a:endParaRPr lang="nl-NL" dirty="0"/>
          </a:p>
          <a:p>
            <a:r>
              <a:rPr lang="nl-NL" dirty="0"/>
              <a:t>Dieren met het slechtste dierenwelzijn zijn dieren die geen stereotype gedrag ontwikkelen bij slechte condities</a:t>
            </a:r>
          </a:p>
          <a:p>
            <a:pPr marL="0" indent="0">
              <a:buNone/>
            </a:pPr>
            <a:endParaRPr lang="nl-NL" dirty="0"/>
          </a:p>
          <a:p>
            <a:r>
              <a:rPr lang="nl-NL" dirty="0" smtClean="0"/>
              <a:t>Sommige individuen binnen dezelfde soort zijn vatbaarder voor stereotype gedrag</a:t>
            </a:r>
          </a:p>
          <a:p>
            <a:endParaRPr lang="nl-NL" dirty="0" smtClean="0"/>
          </a:p>
          <a:p>
            <a:endParaRPr lang="nl-NL" dirty="0"/>
          </a:p>
        </p:txBody>
      </p:sp>
    </p:spTree>
    <p:extLst>
      <p:ext uri="{BB962C8B-B14F-4D97-AF65-F5344CB8AC3E}">
        <p14:creationId xmlns:p14="http://schemas.microsoft.com/office/powerpoint/2010/main" val="1248939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 </a:t>
            </a:r>
          </a:p>
          <a:p>
            <a:endParaRPr lang="nl-NL" dirty="0" smtClean="0"/>
          </a:p>
          <a:p>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Behandelingen </a:t>
            </a:r>
            <a:r>
              <a:rPr lang="nl-NL" dirty="0"/>
              <a:t>tegen stereotype gedrag hebben een negatief effect op dierenwelzijn</a:t>
            </a:r>
          </a:p>
          <a:p>
            <a:endParaRPr lang="nl-NL" dirty="0" smtClean="0"/>
          </a:p>
          <a:p>
            <a:endParaRPr lang="nl-NL" dirty="0"/>
          </a:p>
          <a:p>
            <a:endParaRPr lang="nl-NL" dirty="0" smtClean="0"/>
          </a:p>
          <a:p>
            <a:endParaRPr lang="nl-NL" dirty="0" smtClean="0"/>
          </a:p>
          <a:p>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050" y="3085926"/>
            <a:ext cx="8709900" cy="3167237"/>
          </a:xfrm>
          <a:prstGeom prst="rect">
            <a:avLst/>
          </a:prstGeom>
        </p:spPr>
      </p:pic>
    </p:spTree>
    <p:extLst>
      <p:ext uri="{BB962C8B-B14F-4D97-AF65-F5344CB8AC3E}">
        <p14:creationId xmlns:p14="http://schemas.microsoft.com/office/powerpoint/2010/main" val="831996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 </a:t>
            </a:r>
          </a:p>
          <a:p>
            <a:endParaRPr lang="nl-NL" dirty="0" smtClean="0"/>
          </a:p>
          <a:p>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Endorfine</a:t>
            </a:r>
          </a:p>
          <a:p>
            <a:pPr lvl="1"/>
            <a:r>
              <a:rPr lang="nl-NL" dirty="0" smtClean="0"/>
              <a:t>Neurotransmitter</a:t>
            </a:r>
          </a:p>
          <a:p>
            <a:pPr lvl="1"/>
            <a:endParaRPr lang="nl-NL" dirty="0"/>
          </a:p>
          <a:p>
            <a:r>
              <a:rPr lang="nl-NL" dirty="0" smtClean="0"/>
              <a:t>Lijkt op morfine en heroïne </a:t>
            </a:r>
          </a:p>
          <a:p>
            <a:pPr lvl="1"/>
            <a:r>
              <a:rPr lang="nl-NL" dirty="0" smtClean="0"/>
              <a:t>Is verslavend</a:t>
            </a:r>
          </a:p>
          <a:p>
            <a:endParaRPr lang="nl-NL" dirty="0"/>
          </a:p>
          <a:p>
            <a:r>
              <a:rPr lang="nl-NL" dirty="0" smtClean="0"/>
              <a:t>Aangemaakt door eigen hersenen</a:t>
            </a:r>
          </a:p>
          <a:p>
            <a:pPr lvl="1"/>
            <a:r>
              <a:rPr lang="nl-NL" dirty="0" smtClean="0"/>
              <a:t>Bij genot</a:t>
            </a:r>
          </a:p>
          <a:p>
            <a:pPr lvl="1"/>
            <a:r>
              <a:rPr lang="nl-NL" dirty="0" smtClean="0"/>
              <a:t>Bij pijn</a:t>
            </a:r>
          </a:p>
          <a:p>
            <a:pPr lvl="1"/>
            <a:r>
              <a:rPr lang="nl-NL" dirty="0" smtClean="0"/>
              <a:t>Voor het doodgaan</a:t>
            </a:r>
          </a:p>
          <a:p>
            <a:endParaRPr lang="nl-NL" dirty="0"/>
          </a:p>
          <a:p>
            <a:endParaRPr lang="nl-NL" dirty="0" smtClean="0"/>
          </a:p>
          <a:p>
            <a:endParaRPr lang="nl-NL" dirty="0"/>
          </a:p>
          <a:p>
            <a:endParaRPr lang="nl-NL" dirty="0" smtClean="0"/>
          </a:p>
          <a:p>
            <a:endParaRPr lang="nl-NL" dirty="0" smtClean="0"/>
          </a:p>
          <a:p>
            <a:endParaRPr lang="nl-NL" dirty="0"/>
          </a:p>
        </p:txBody>
      </p:sp>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l="18385" r="20668"/>
          <a:stretch/>
        </p:blipFill>
        <p:spPr>
          <a:xfrm>
            <a:off x="6987862" y="1361985"/>
            <a:ext cx="4365938" cy="3880186"/>
          </a:xfrm>
          <a:prstGeom prst="rect">
            <a:avLst/>
          </a:prstGeom>
        </p:spPr>
      </p:pic>
    </p:spTree>
    <p:extLst>
      <p:ext uri="{BB962C8B-B14F-4D97-AF65-F5344CB8AC3E}">
        <p14:creationId xmlns:p14="http://schemas.microsoft.com/office/powerpoint/2010/main" val="3857232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 </a:t>
            </a:r>
          </a:p>
          <a:p>
            <a:endParaRPr lang="nl-NL" dirty="0" smtClean="0"/>
          </a:p>
          <a:p>
            <a:endParaRPr lang="nl-NL" dirty="0"/>
          </a:p>
        </p:txBody>
      </p:sp>
      <p:sp>
        <p:nvSpPr>
          <p:cNvPr id="6" name="Tijdelijke aanduiding voor inhoud 2"/>
          <p:cNvSpPr txBox="1">
            <a:spLocks/>
          </p:cNvSpPr>
          <p:nvPr/>
        </p:nvSpPr>
        <p:spPr>
          <a:xfrm>
            <a:off x="4802747" y="3150002"/>
            <a:ext cx="1739721" cy="66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Vragen?</a:t>
            </a:r>
          </a:p>
          <a:p>
            <a:endParaRPr lang="nl-NL" dirty="0"/>
          </a:p>
          <a:p>
            <a:endParaRPr lang="nl-NL" dirty="0" smtClean="0"/>
          </a:p>
          <a:p>
            <a:endParaRPr lang="nl-NL" dirty="0"/>
          </a:p>
          <a:p>
            <a:endParaRPr lang="nl-NL" dirty="0" smtClean="0"/>
          </a:p>
          <a:p>
            <a:endParaRPr lang="nl-NL" dirty="0" smtClean="0"/>
          </a:p>
          <a:p>
            <a:endParaRPr lang="nl-NL" dirty="0"/>
          </a:p>
        </p:txBody>
      </p:sp>
    </p:spTree>
    <p:extLst>
      <p:ext uri="{BB962C8B-B14F-4D97-AF65-F5344CB8AC3E}">
        <p14:creationId xmlns:p14="http://schemas.microsoft.com/office/powerpoint/2010/main" val="34784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Even 5 minuten pauze</a:t>
            </a:r>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dirty="0"/>
          </a:p>
          <a:p>
            <a:endParaRPr lang="nl-NL" dirty="0" smtClean="0"/>
          </a:p>
          <a:p>
            <a:endParaRPr lang="nl-NL" dirty="0"/>
          </a:p>
          <a:p>
            <a:endParaRPr lang="nl-NL" dirty="0" smtClean="0"/>
          </a:p>
          <a:p>
            <a:endParaRPr lang="nl-NL" dirty="0" smtClean="0"/>
          </a:p>
          <a:p>
            <a:endParaRPr lang="nl-NL" dirty="0"/>
          </a:p>
        </p:txBody>
      </p:sp>
    </p:spTree>
    <p:extLst>
      <p:ext uri="{BB962C8B-B14F-4D97-AF65-F5344CB8AC3E}">
        <p14:creationId xmlns:p14="http://schemas.microsoft.com/office/powerpoint/2010/main" val="3598166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Examenopdracht</a:t>
            </a:r>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Eindproduct</a:t>
            </a:r>
          </a:p>
          <a:p>
            <a:pPr lvl="1"/>
            <a:r>
              <a:rPr lang="nl-NL" dirty="0" smtClean="0"/>
              <a:t>Verslag </a:t>
            </a:r>
          </a:p>
          <a:p>
            <a:pPr lvl="1"/>
            <a:r>
              <a:rPr lang="nl-NL" dirty="0" smtClean="0"/>
              <a:t>Presentatie</a:t>
            </a:r>
          </a:p>
          <a:p>
            <a:pPr lvl="1"/>
            <a:endParaRPr lang="nl-NL" dirty="0"/>
          </a:p>
          <a:p>
            <a:endParaRPr lang="nl-NL" dirty="0" smtClean="0"/>
          </a:p>
          <a:p>
            <a:r>
              <a:rPr lang="nl-NL" dirty="0" smtClean="0"/>
              <a:t>Dierenwelzijnsmarkt</a:t>
            </a:r>
          </a:p>
          <a:p>
            <a:endParaRPr lang="nl-NL" dirty="0" smtClean="0"/>
          </a:p>
          <a:p>
            <a:endParaRPr lang="nl-NL" dirty="0"/>
          </a:p>
          <a:p>
            <a:endParaRPr lang="nl-NL" dirty="0" smtClean="0"/>
          </a:p>
          <a:p>
            <a:endParaRPr lang="nl-NL" dirty="0" smtClean="0"/>
          </a:p>
          <a:p>
            <a:endParaRPr lang="nl-NL" dirty="0"/>
          </a:p>
        </p:txBody>
      </p:sp>
    </p:spTree>
    <p:extLst>
      <p:ext uri="{BB962C8B-B14F-4D97-AF65-F5344CB8AC3E}">
        <p14:creationId xmlns:p14="http://schemas.microsoft.com/office/powerpoint/2010/main" val="369008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a:t>
            </a:r>
            <a:r>
              <a:rPr lang="nl-NL" dirty="0" smtClean="0"/>
              <a:t>keuzedeel</a:t>
            </a:r>
            <a:endParaRPr lang="nl-NL" dirty="0"/>
          </a:p>
        </p:txBody>
      </p:sp>
      <p:sp>
        <p:nvSpPr>
          <p:cNvPr id="3" name="Tijdelijke aanduiding voor inhoud 2"/>
          <p:cNvSpPr>
            <a:spLocks noGrp="1"/>
          </p:cNvSpPr>
          <p:nvPr>
            <p:ph idx="1"/>
          </p:nvPr>
        </p:nvSpPr>
        <p:spPr/>
        <p:txBody>
          <a:bodyPr/>
          <a:lstStyle/>
          <a:p>
            <a:r>
              <a:rPr lang="nl-NL" dirty="0"/>
              <a:t>8</a:t>
            </a:r>
            <a:r>
              <a:rPr lang="nl-NL" dirty="0" smtClean="0"/>
              <a:t> weken totaal</a:t>
            </a:r>
          </a:p>
          <a:p>
            <a:pPr lvl="1"/>
            <a:r>
              <a:rPr lang="nl-NL" dirty="0" smtClean="0"/>
              <a:t>2 weken (middagdeel 13:30-16:30 uur)</a:t>
            </a:r>
          </a:p>
          <a:p>
            <a:pPr lvl="1"/>
            <a:r>
              <a:rPr lang="nl-NL" dirty="0" smtClean="0"/>
              <a:t>6 weken (hele dag 8:45-16:30 uur)</a:t>
            </a:r>
            <a:endParaRPr lang="nl-NL" dirty="0"/>
          </a:p>
          <a:p>
            <a:r>
              <a:rPr lang="nl-NL" dirty="0" smtClean="0"/>
              <a:t>Theorie, opdrachten, zelfreflectie, onderzoeken op stage, excursies, gastsprekers</a:t>
            </a:r>
            <a:endParaRPr lang="nl-NL" dirty="0"/>
          </a:p>
          <a:p>
            <a:r>
              <a:rPr lang="nl-NL" dirty="0"/>
              <a:t> Afronden vak?</a:t>
            </a:r>
          </a:p>
          <a:p>
            <a:pPr lvl="1"/>
            <a:r>
              <a:rPr lang="nl-NL" dirty="0" smtClean="0"/>
              <a:t>Inleveren onderzoeksverslag</a:t>
            </a:r>
          </a:p>
          <a:p>
            <a:pPr lvl="1"/>
            <a:r>
              <a:rPr lang="nl-NL" dirty="0" smtClean="0"/>
              <a:t>Presentatie van je onderzoek en verslag</a:t>
            </a:r>
          </a:p>
          <a:p>
            <a:pPr lvl="1"/>
            <a:r>
              <a:rPr lang="nl-NL" dirty="0" smtClean="0"/>
              <a:t>Actieve deelname aan lessen</a:t>
            </a:r>
            <a:endParaRPr lang="nl-NL" dirty="0"/>
          </a:p>
        </p:txBody>
      </p:sp>
    </p:spTree>
    <p:extLst>
      <p:ext uri="{BB962C8B-B14F-4D97-AF65-F5344CB8AC3E}">
        <p14:creationId xmlns:p14="http://schemas.microsoft.com/office/powerpoint/2010/main" val="55905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Examenopdracht</a:t>
            </a:r>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Verslag</a:t>
            </a:r>
          </a:p>
          <a:p>
            <a:pPr lvl="1"/>
            <a:r>
              <a:rPr lang="nl-NL" dirty="0" smtClean="0"/>
              <a:t>Zelfanalyse (les 1)</a:t>
            </a:r>
          </a:p>
          <a:p>
            <a:pPr lvl="2"/>
            <a:r>
              <a:rPr lang="nl-NL" dirty="0" smtClean="0"/>
              <a:t>Conclusie en verbeterplan</a:t>
            </a:r>
          </a:p>
          <a:p>
            <a:pPr lvl="1"/>
            <a:r>
              <a:rPr lang="nl-NL" dirty="0" smtClean="0"/>
              <a:t>Ethiek opdracht (les 2)</a:t>
            </a:r>
          </a:p>
          <a:p>
            <a:pPr lvl="2"/>
            <a:r>
              <a:rPr lang="nl-NL" dirty="0" smtClean="0"/>
              <a:t>Behaalde scores</a:t>
            </a:r>
          </a:p>
          <a:p>
            <a:pPr lvl="2"/>
            <a:r>
              <a:rPr lang="nl-NL" dirty="0" smtClean="0"/>
              <a:t>2 ethische benaderingswijzen die bij je passen</a:t>
            </a:r>
          </a:p>
          <a:p>
            <a:pPr lvl="2"/>
            <a:r>
              <a:rPr lang="nl-NL" dirty="0" smtClean="0"/>
              <a:t>1 ethische benaderingswijze die niet bij je past</a:t>
            </a:r>
          </a:p>
          <a:p>
            <a:pPr lvl="2"/>
            <a:r>
              <a:rPr lang="nl-NL" dirty="0" smtClean="0"/>
              <a:t>Onderbouwing</a:t>
            </a:r>
          </a:p>
          <a:p>
            <a:pPr lvl="2"/>
            <a:endParaRPr lang="nl-NL" dirty="0"/>
          </a:p>
          <a:p>
            <a:pPr lvl="2"/>
            <a:endParaRPr lang="nl-NL" dirty="0" smtClean="0"/>
          </a:p>
          <a:p>
            <a:r>
              <a:rPr lang="nl-NL" sz="2400" dirty="0" smtClean="0"/>
              <a:t>Z.O.Z</a:t>
            </a:r>
          </a:p>
          <a:p>
            <a:endParaRPr lang="nl-NL" dirty="0" smtClean="0"/>
          </a:p>
          <a:p>
            <a:endParaRPr lang="nl-NL" dirty="0"/>
          </a:p>
          <a:p>
            <a:endParaRPr lang="nl-NL" dirty="0" smtClean="0"/>
          </a:p>
          <a:p>
            <a:endParaRPr lang="nl-NL" dirty="0" smtClean="0"/>
          </a:p>
          <a:p>
            <a:endParaRPr lang="nl-NL" dirty="0"/>
          </a:p>
        </p:txBody>
      </p:sp>
    </p:spTree>
    <p:extLst>
      <p:ext uri="{BB962C8B-B14F-4D97-AF65-F5344CB8AC3E}">
        <p14:creationId xmlns:p14="http://schemas.microsoft.com/office/powerpoint/2010/main" val="348129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Examenopdracht</a:t>
            </a:r>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Verslag</a:t>
            </a:r>
          </a:p>
          <a:p>
            <a:pPr lvl="1"/>
            <a:r>
              <a:rPr lang="nl-NL" dirty="0" smtClean="0"/>
              <a:t>Meten dierenwelzijn op je stagebedrijf</a:t>
            </a:r>
          </a:p>
          <a:p>
            <a:pPr lvl="2"/>
            <a:r>
              <a:rPr lang="nl-NL" dirty="0" smtClean="0"/>
              <a:t>Bedenk hiervoor een plan (gedragsonderzoek)</a:t>
            </a:r>
          </a:p>
          <a:p>
            <a:pPr lvl="2"/>
            <a:r>
              <a:rPr lang="nl-NL" dirty="0" smtClean="0"/>
              <a:t>Voer de meting en het gedragsonderzoek uit</a:t>
            </a:r>
          </a:p>
          <a:p>
            <a:pPr lvl="2"/>
            <a:endParaRPr lang="nl-NL" dirty="0"/>
          </a:p>
          <a:p>
            <a:pPr lvl="1"/>
            <a:r>
              <a:rPr lang="nl-NL" dirty="0" smtClean="0"/>
              <a:t>Literatuuronderzoek verbeteren dierenwelzijn</a:t>
            </a:r>
          </a:p>
          <a:p>
            <a:pPr lvl="2"/>
            <a:r>
              <a:rPr lang="nl-NL" dirty="0" smtClean="0"/>
              <a:t>Wat zegt de literatuur over het verbeteren van het dierenwelzijn dat betrekking heeft op je stagebedrijf</a:t>
            </a:r>
          </a:p>
          <a:p>
            <a:pPr lvl="2"/>
            <a:r>
              <a:rPr lang="nl-NL" dirty="0" smtClean="0"/>
              <a:t>Maak gebruik van geschikte bronnen (vakbladen, boeken, websites etc.)</a:t>
            </a:r>
          </a:p>
          <a:p>
            <a:pPr lvl="2"/>
            <a:endParaRPr lang="nl-NL" dirty="0"/>
          </a:p>
          <a:p>
            <a:pPr lvl="1"/>
            <a:r>
              <a:rPr lang="nl-NL" dirty="0" smtClean="0"/>
              <a:t>Verbetervoorstel dierenwelzijn stagebedrijf</a:t>
            </a:r>
          </a:p>
          <a:p>
            <a:pPr lvl="2"/>
            <a:r>
              <a:rPr lang="nl-NL" dirty="0" smtClean="0"/>
              <a:t>Houdt rekening met wet- en regelgeving</a:t>
            </a:r>
          </a:p>
          <a:p>
            <a:pPr lvl="2"/>
            <a:endParaRPr lang="nl-NL" dirty="0" smtClean="0"/>
          </a:p>
          <a:p>
            <a:endParaRPr lang="nl-NL" dirty="0"/>
          </a:p>
          <a:p>
            <a:endParaRPr lang="nl-NL" dirty="0" smtClean="0"/>
          </a:p>
          <a:p>
            <a:endParaRPr lang="nl-NL" dirty="0" smtClean="0"/>
          </a:p>
          <a:p>
            <a:endParaRPr lang="nl-NL" dirty="0"/>
          </a:p>
        </p:txBody>
      </p:sp>
    </p:spTree>
    <p:extLst>
      <p:ext uri="{BB962C8B-B14F-4D97-AF65-F5344CB8AC3E}">
        <p14:creationId xmlns:p14="http://schemas.microsoft.com/office/powerpoint/2010/main" val="1845387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Examenopdracht</a:t>
            </a:r>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Presentatie</a:t>
            </a:r>
          </a:p>
          <a:p>
            <a:pPr lvl="1"/>
            <a:r>
              <a:rPr lang="nl-NL" dirty="0" smtClean="0"/>
              <a:t>Dierenwelzijnsmarkt </a:t>
            </a:r>
            <a:r>
              <a:rPr lang="nl-NL" dirty="0" smtClean="0">
                <a:sym typeface="Wingdings" panose="05000000000000000000" pitchFamily="2" charset="2"/>
              </a:rPr>
              <a:t> je eigen kraam</a:t>
            </a:r>
            <a:endParaRPr lang="nl-NL" dirty="0" smtClean="0"/>
          </a:p>
          <a:p>
            <a:pPr lvl="1"/>
            <a:r>
              <a:rPr lang="nl-NL" dirty="0" smtClean="0"/>
              <a:t>Presentatie van alle onderdelen van het verslag</a:t>
            </a:r>
          </a:p>
          <a:p>
            <a:pPr lvl="1"/>
            <a:endParaRPr lang="nl-NL" dirty="0"/>
          </a:p>
          <a:p>
            <a:r>
              <a:rPr lang="nl-NL" dirty="0" smtClean="0"/>
              <a:t>Beoordeling</a:t>
            </a:r>
          </a:p>
          <a:p>
            <a:pPr lvl="1"/>
            <a:r>
              <a:rPr lang="nl-NL" dirty="0" smtClean="0"/>
              <a:t>Docenten</a:t>
            </a:r>
          </a:p>
          <a:p>
            <a:pPr lvl="1"/>
            <a:r>
              <a:rPr lang="nl-NL" dirty="0" smtClean="0"/>
              <a:t>Externe beoordelaar (stagebegeleiders)</a:t>
            </a:r>
          </a:p>
          <a:p>
            <a:pPr lvl="1"/>
            <a:r>
              <a:rPr lang="nl-NL" dirty="0" smtClean="0"/>
              <a:t>Staat op het opdrachtenblad</a:t>
            </a:r>
          </a:p>
          <a:p>
            <a:endParaRPr lang="nl-NL" dirty="0"/>
          </a:p>
          <a:p>
            <a:endParaRPr lang="nl-NL" dirty="0" smtClean="0"/>
          </a:p>
          <a:p>
            <a:endParaRPr lang="nl-NL" dirty="0" smtClean="0"/>
          </a:p>
          <a:p>
            <a:endParaRPr lang="nl-NL" dirty="0"/>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3887" y="1422578"/>
            <a:ext cx="4076700" cy="4038600"/>
          </a:xfrm>
          <a:prstGeom prst="rect">
            <a:avLst/>
          </a:prstGeom>
        </p:spPr>
      </p:pic>
    </p:spTree>
    <p:extLst>
      <p:ext uri="{BB962C8B-B14F-4D97-AF65-F5344CB8AC3E}">
        <p14:creationId xmlns:p14="http://schemas.microsoft.com/office/powerpoint/2010/main" val="10842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Examenopdracht</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 </a:t>
            </a:r>
          </a:p>
          <a:p>
            <a:endParaRPr lang="nl-NL" dirty="0" smtClean="0"/>
          </a:p>
          <a:p>
            <a:endParaRPr lang="nl-NL" dirty="0"/>
          </a:p>
        </p:txBody>
      </p:sp>
      <p:sp>
        <p:nvSpPr>
          <p:cNvPr id="6" name="Tijdelijke aanduiding voor inhoud 2"/>
          <p:cNvSpPr txBox="1">
            <a:spLocks/>
          </p:cNvSpPr>
          <p:nvPr/>
        </p:nvSpPr>
        <p:spPr>
          <a:xfrm>
            <a:off x="4802747" y="3150002"/>
            <a:ext cx="1739721" cy="66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Vragen?</a:t>
            </a:r>
          </a:p>
          <a:p>
            <a:endParaRPr lang="nl-NL" dirty="0"/>
          </a:p>
          <a:p>
            <a:endParaRPr lang="nl-NL" dirty="0" smtClean="0"/>
          </a:p>
          <a:p>
            <a:endParaRPr lang="nl-NL" dirty="0"/>
          </a:p>
          <a:p>
            <a:endParaRPr lang="nl-NL" dirty="0" smtClean="0"/>
          </a:p>
          <a:p>
            <a:endParaRPr lang="nl-NL" dirty="0" smtClean="0"/>
          </a:p>
          <a:p>
            <a:endParaRPr lang="nl-NL" dirty="0"/>
          </a:p>
        </p:txBody>
      </p:sp>
    </p:spTree>
    <p:extLst>
      <p:ext uri="{BB962C8B-B14F-4D97-AF65-F5344CB8AC3E}">
        <p14:creationId xmlns:p14="http://schemas.microsoft.com/office/powerpoint/2010/main" val="2664136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(Groepsopdracht) </a:t>
            </a:r>
            <a:endParaRPr lang="nl-NL" dirty="0"/>
          </a:p>
        </p:txBody>
      </p:sp>
      <p:sp>
        <p:nvSpPr>
          <p:cNvPr id="3" name="Tijdelijke aanduiding voor inhoud 2"/>
          <p:cNvSpPr>
            <a:spLocks noGrp="1"/>
          </p:cNvSpPr>
          <p:nvPr>
            <p:ph idx="1"/>
          </p:nvPr>
        </p:nvSpPr>
        <p:spPr/>
        <p:txBody>
          <a:bodyPr/>
          <a:lstStyle/>
          <a:p>
            <a:r>
              <a:rPr lang="nl-NL" dirty="0" smtClean="0"/>
              <a:t>Bereid een stellingendiscussie voor a.d.h.v. je ethische benaderingswijze</a:t>
            </a:r>
            <a:endParaRPr lang="nl-NL" dirty="0"/>
          </a:p>
        </p:txBody>
      </p:sp>
    </p:spTree>
    <p:extLst>
      <p:ext uri="{BB962C8B-B14F-4D97-AF65-F5344CB8AC3E}">
        <p14:creationId xmlns:p14="http://schemas.microsoft.com/office/powerpoint/2010/main" val="2765848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Evaluatie</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746673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Afsluiting</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51844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a:t>
            </a:r>
            <a:r>
              <a:rPr lang="nl-NL" dirty="0" smtClean="0"/>
              <a:t>les </a:t>
            </a:r>
            <a:r>
              <a:rPr lang="nl-NL" dirty="0" smtClean="0"/>
              <a:t>3 - BRO</a:t>
            </a:r>
            <a:endParaRPr lang="nl-NL" dirty="0"/>
          </a:p>
        </p:txBody>
      </p:sp>
      <p:sp>
        <p:nvSpPr>
          <p:cNvPr id="3" name="Tijdelijke aanduiding voor inhoud 2"/>
          <p:cNvSpPr>
            <a:spLocks noGrp="1"/>
          </p:cNvSpPr>
          <p:nvPr>
            <p:ph idx="1"/>
          </p:nvPr>
        </p:nvSpPr>
        <p:spPr/>
        <p:txBody>
          <a:bodyPr/>
          <a:lstStyle/>
          <a:p>
            <a:r>
              <a:rPr lang="nl-NL" dirty="0" smtClean="0"/>
              <a:t>(Houden </a:t>
            </a:r>
            <a:r>
              <a:rPr lang="nl-NL" dirty="0"/>
              <a:t>presentaties </a:t>
            </a:r>
            <a:r>
              <a:rPr lang="nl-NL" dirty="0" smtClean="0"/>
              <a:t>keurmerken)</a:t>
            </a:r>
            <a:endParaRPr lang="nl-NL" dirty="0"/>
          </a:p>
          <a:p>
            <a:endParaRPr lang="nl-NL" dirty="0" smtClean="0"/>
          </a:p>
          <a:p>
            <a:r>
              <a:rPr lang="nl-NL" dirty="0" smtClean="0"/>
              <a:t>Theorie stereotype gedrag</a:t>
            </a:r>
          </a:p>
          <a:p>
            <a:endParaRPr lang="nl-NL" dirty="0" smtClean="0"/>
          </a:p>
          <a:p>
            <a:r>
              <a:rPr lang="nl-NL" dirty="0" smtClean="0"/>
              <a:t>Uitleg examenopdracht</a:t>
            </a:r>
            <a:endParaRPr lang="nl-NL" dirty="0"/>
          </a:p>
          <a:p>
            <a:endParaRPr lang="nl-NL" dirty="0" smtClean="0"/>
          </a:p>
          <a:p>
            <a:r>
              <a:rPr lang="nl-NL" dirty="0"/>
              <a:t>(</a:t>
            </a:r>
            <a:r>
              <a:rPr lang="nl-NL" dirty="0" smtClean="0"/>
              <a:t>Stellingen discussie)</a:t>
            </a:r>
            <a:endParaRPr lang="nl-NL" dirty="0"/>
          </a:p>
        </p:txBody>
      </p:sp>
    </p:spTree>
    <p:extLst>
      <p:ext uri="{BB962C8B-B14F-4D97-AF65-F5344CB8AC3E}">
        <p14:creationId xmlns:p14="http://schemas.microsoft.com/office/powerpoint/2010/main" val="300263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a:t>
            </a:r>
          </a:p>
        </p:txBody>
      </p:sp>
      <p:sp>
        <p:nvSpPr>
          <p:cNvPr id="3" name="Tijdelijke aanduiding voor inhoud 2"/>
          <p:cNvSpPr>
            <a:spLocks noGrp="1"/>
          </p:cNvSpPr>
          <p:nvPr>
            <p:ph idx="1"/>
          </p:nvPr>
        </p:nvSpPr>
        <p:spPr/>
        <p:txBody>
          <a:bodyPr>
            <a:normAutofit/>
          </a:bodyPr>
          <a:lstStyle/>
          <a:p>
            <a:r>
              <a:rPr lang="nl-NL" dirty="0" smtClean="0"/>
              <a:t>De student…</a:t>
            </a:r>
          </a:p>
          <a:p>
            <a:r>
              <a:rPr lang="nl-NL" i="1" dirty="0"/>
              <a:t>…heeft gespecialiseerde kennis van </a:t>
            </a:r>
            <a:r>
              <a:rPr lang="nl-NL" i="1" dirty="0" smtClean="0"/>
              <a:t>stereotype gedrag.</a:t>
            </a:r>
          </a:p>
          <a:p>
            <a:r>
              <a:rPr lang="nl-NL" i="1" dirty="0" smtClean="0"/>
              <a:t>…heeft voldoende kennis om de eindopdracht succesvol af te ronden.</a:t>
            </a:r>
            <a:endParaRPr lang="nl-NL" dirty="0"/>
          </a:p>
          <a:p>
            <a:pPr marL="457200" lvl="1" indent="0">
              <a:buNone/>
            </a:pPr>
            <a:endParaRPr lang="nl-NL" dirty="0"/>
          </a:p>
          <a:p>
            <a:pPr lvl="1">
              <a:buFont typeface="Arial" panose="020B0604020202020204" pitchFamily="34" charset="0"/>
              <a:buChar char="•"/>
            </a:pPr>
            <a:endParaRPr lang="nl-NL" dirty="0"/>
          </a:p>
          <a:p>
            <a:pPr marL="457200" lvl="1" indent="0">
              <a:buNone/>
            </a:pPr>
            <a:endParaRPr lang="nl-NL" dirty="0"/>
          </a:p>
        </p:txBody>
      </p:sp>
    </p:spTree>
    <p:extLst>
      <p:ext uri="{BB962C8B-B14F-4D97-AF65-F5344CB8AC3E}">
        <p14:creationId xmlns:p14="http://schemas.microsoft.com/office/powerpoint/2010/main" val="85232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a:t>
            </a:r>
            <a:endParaRPr lang="nl-NL" dirty="0"/>
          </a:p>
        </p:txBody>
      </p:sp>
      <p:sp>
        <p:nvSpPr>
          <p:cNvPr id="3" name="Tijdelijke aanduiding voor inhoud 2"/>
          <p:cNvSpPr>
            <a:spLocks noGrp="1"/>
          </p:cNvSpPr>
          <p:nvPr>
            <p:ph idx="1"/>
          </p:nvPr>
        </p:nvSpPr>
        <p:spPr/>
        <p:txBody>
          <a:bodyPr/>
          <a:lstStyle/>
          <a:p>
            <a:r>
              <a:rPr lang="nl-NL" dirty="0" smtClean="0"/>
              <a:t>Willekeurig gedrag zonder specifiek doel of functie dat herhaald wordt. Het is vaak onomkeerbaar. </a:t>
            </a:r>
          </a:p>
          <a:p>
            <a:endParaRPr lang="nl-NL" dirty="0" smtClean="0"/>
          </a:p>
          <a:p>
            <a:endParaRPr lang="nl-NL" dirty="0"/>
          </a:p>
        </p:txBody>
      </p:sp>
      <p:pic>
        <p:nvPicPr>
          <p:cNvPr id="4" name="igrMVWqiAio"/>
          <p:cNvPicPr>
            <a:picLocks noRot="1" noChangeAspect="1"/>
          </p:cNvPicPr>
          <p:nvPr>
            <a:videoFile r:link="rId1"/>
          </p:nvPr>
        </p:nvPicPr>
        <p:blipFill>
          <a:blip r:embed="rId4"/>
          <a:stretch>
            <a:fillRect/>
          </a:stretch>
        </p:blipFill>
        <p:spPr>
          <a:xfrm>
            <a:off x="1863634" y="2689227"/>
            <a:ext cx="7411152" cy="4168773"/>
          </a:xfrm>
          <a:prstGeom prst="rect">
            <a:avLst/>
          </a:prstGeom>
        </p:spPr>
      </p:pic>
    </p:spTree>
    <p:extLst>
      <p:ext uri="{BB962C8B-B14F-4D97-AF65-F5344CB8AC3E}">
        <p14:creationId xmlns:p14="http://schemas.microsoft.com/office/powerpoint/2010/main" val="236186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a:t>
            </a:r>
            <a:endParaRPr lang="nl-NL" dirty="0"/>
          </a:p>
        </p:txBody>
      </p:sp>
      <p:sp>
        <p:nvSpPr>
          <p:cNvPr id="3" name="Tijdelijke aanduiding voor inhoud 2"/>
          <p:cNvSpPr>
            <a:spLocks noGrp="1"/>
          </p:cNvSpPr>
          <p:nvPr>
            <p:ph idx="1"/>
          </p:nvPr>
        </p:nvSpPr>
        <p:spPr/>
        <p:txBody>
          <a:bodyPr/>
          <a:lstStyle/>
          <a:p>
            <a:r>
              <a:rPr lang="nl-NL" dirty="0" smtClean="0"/>
              <a:t>Waar kom je stereotype gedrag tegen?</a:t>
            </a:r>
          </a:p>
          <a:p>
            <a:endParaRPr lang="nl-NL" dirty="0" smtClean="0"/>
          </a:p>
          <a:p>
            <a:endParaRPr lang="nl-NL" dirty="0"/>
          </a:p>
        </p:txBody>
      </p:sp>
    </p:spTree>
    <p:extLst>
      <p:ext uri="{BB962C8B-B14F-4D97-AF65-F5344CB8AC3E}">
        <p14:creationId xmlns:p14="http://schemas.microsoft.com/office/powerpoint/2010/main" val="185565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 - oorzaak</a:t>
            </a:r>
            <a:endParaRPr lang="nl-NL" dirty="0"/>
          </a:p>
        </p:txBody>
      </p:sp>
      <p:sp>
        <p:nvSpPr>
          <p:cNvPr id="3" name="Tijdelijke aanduiding voor inhoud 2"/>
          <p:cNvSpPr>
            <a:spLocks noGrp="1"/>
          </p:cNvSpPr>
          <p:nvPr>
            <p:ph idx="1"/>
          </p:nvPr>
        </p:nvSpPr>
        <p:spPr/>
        <p:txBody>
          <a:bodyPr/>
          <a:lstStyle/>
          <a:p>
            <a:r>
              <a:rPr lang="nl-NL" dirty="0" smtClean="0"/>
              <a:t>Stereotype gedrag = minder goede condities</a:t>
            </a:r>
          </a:p>
          <a:p>
            <a:pPr lvl="1"/>
            <a:r>
              <a:rPr lang="nl-NL" dirty="0" smtClean="0"/>
              <a:t>Fysieke beperkingen </a:t>
            </a:r>
          </a:p>
          <a:p>
            <a:pPr lvl="1"/>
            <a:r>
              <a:rPr lang="nl-NL" dirty="0" smtClean="0"/>
              <a:t>Tekort aan belangrijke middelen</a:t>
            </a:r>
          </a:p>
          <a:p>
            <a:pPr lvl="1"/>
            <a:r>
              <a:rPr lang="nl-NL" dirty="0" smtClean="0"/>
              <a:t>Gebrek aan prikkels</a:t>
            </a:r>
          </a:p>
          <a:p>
            <a:pPr lvl="1"/>
            <a:r>
              <a:rPr lang="nl-NL" dirty="0" smtClean="0"/>
              <a:t>Sociale isolatie</a:t>
            </a:r>
          </a:p>
          <a:p>
            <a:pPr lvl="1"/>
            <a:r>
              <a:rPr lang="nl-NL" dirty="0" smtClean="0"/>
              <a:t>Angst</a:t>
            </a:r>
          </a:p>
          <a:p>
            <a:pPr lvl="1"/>
            <a:r>
              <a:rPr lang="nl-NL" dirty="0" smtClean="0"/>
              <a:t>Frustratie</a:t>
            </a:r>
          </a:p>
          <a:p>
            <a:endParaRPr lang="nl-NL" dirty="0" smtClean="0"/>
          </a:p>
          <a:p>
            <a:endParaRPr lang="nl-NL"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198" y="2451190"/>
            <a:ext cx="3835400" cy="2882900"/>
          </a:xfrm>
          <a:prstGeom prst="rect">
            <a:avLst/>
          </a:prstGeom>
        </p:spPr>
      </p:pic>
    </p:spTree>
    <p:extLst>
      <p:ext uri="{BB962C8B-B14F-4D97-AF65-F5344CB8AC3E}">
        <p14:creationId xmlns:p14="http://schemas.microsoft.com/office/powerpoint/2010/main" val="61317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 - oorzaak</a:t>
            </a:r>
            <a:endParaRPr lang="nl-NL" dirty="0"/>
          </a:p>
        </p:txBody>
      </p:sp>
      <p:sp>
        <p:nvSpPr>
          <p:cNvPr id="3" name="Tijdelijke aanduiding voor inhoud 2"/>
          <p:cNvSpPr>
            <a:spLocks noGrp="1"/>
          </p:cNvSpPr>
          <p:nvPr>
            <p:ph idx="1"/>
          </p:nvPr>
        </p:nvSpPr>
        <p:spPr/>
        <p:txBody>
          <a:bodyPr/>
          <a:lstStyle/>
          <a:p>
            <a:r>
              <a:rPr lang="nl-NL" dirty="0" smtClean="0"/>
              <a:t>Fysieke beperkingen – olifanten</a:t>
            </a:r>
          </a:p>
          <a:p>
            <a:endParaRPr lang="nl-NL" dirty="0"/>
          </a:p>
          <a:p>
            <a:r>
              <a:rPr lang="nl-NL" dirty="0" smtClean="0"/>
              <a:t>Oorzaak: Niet genoeg kunnen lopen</a:t>
            </a:r>
          </a:p>
          <a:p>
            <a:endParaRPr lang="nl-NL" dirty="0"/>
          </a:p>
          <a:p>
            <a:r>
              <a:rPr lang="nl-NL" dirty="0" smtClean="0"/>
              <a:t>Gevolg: Weven</a:t>
            </a:r>
          </a:p>
          <a:p>
            <a:pPr marL="457200" lvl="1" indent="0">
              <a:buNone/>
            </a:pPr>
            <a:endParaRPr lang="nl-NL" dirty="0" smtClean="0"/>
          </a:p>
          <a:p>
            <a:endParaRPr lang="nl-NL" dirty="0" smtClean="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392940"/>
            <a:ext cx="5143500" cy="3076575"/>
          </a:xfrm>
          <a:prstGeom prst="rect">
            <a:avLst/>
          </a:prstGeom>
        </p:spPr>
      </p:pic>
    </p:spTree>
    <p:extLst>
      <p:ext uri="{BB962C8B-B14F-4D97-AF65-F5344CB8AC3E}">
        <p14:creationId xmlns:p14="http://schemas.microsoft.com/office/powerpoint/2010/main" val="255664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Stereotype gedrag - oorzaak</a:t>
            </a:r>
            <a:endParaRPr lang="nl-NL" dirty="0"/>
          </a:p>
        </p:txBody>
      </p:sp>
      <p:sp>
        <p:nvSpPr>
          <p:cNvPr id="3" name="Tijdelijke aanduiding voor inhoud 2"/>
          <p:cNvSpPr>
            <a:spLocks noGrp="1"/>
          </p:cNvSpPr>
          <p:nvPr>
            <p:ph idx="1"/>
          </p:nvPr>
        </p:nvSpPr>
        <p:spPr/>
        <p:txBody>
          <a:bodyPr/>
          <a:lstStyle/>
          <a:p>
            <a:pPr marL="457200" lvl="1" indent="0">
              <a:buNone/>
            </a:pPr>
            <a:r>
              <a:rPr lang="nl-NL" dirty="0" smtClean="0"/>
              <a:t> </a:t>
            </a:r>
          </a:p>
          <a:p>
            <a:endParaRPr lang="nl-NL" dirty="0" smtClean="0"/>
          </a:p>
          <a:p>
            <a:endParaRPr lang="nl-NL" dirty="0"/>
          </a:p>
        </p:txBody>
      </p:sp>
      <p:sp>
        <p:nvSpPr>
          <p:cNvPr id="6" name="Tijdelijke aanduiding voor inhoud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smtClean="0"/>
              <a:t>Tekort aan belangrijke middelen - gerbils</a:t>
            </a:r>
          </a:p>
          <a:p>
            <a:endParaRPr lang="nl-NL" dirty="0"/>
          </a:p>
          <a:p>
            <a:r>
              <a:rPr lang="nl-NL" dirty="0" smtClean="0"/>
              <a:t>Oorzaak: geen schuilgelegenheid</a:t>
            </a:r>
          </a:p>
          <a:p>
            <a:endParaRPr lang="nl-NL" dirty="0"/>
          </a:p>
          <a:p>
            <a:r>
              <a:rPr lang="nl-NL" dirty="0" smtClean="0"/>
              <a:t>Gevolg: graven</a:t>
            </a:r>
          </a:p>
          <a:p>
            <a:pPr marL="457200" lvl="1" indent="0">
              <a:buFontTx/>
              <a:buNone/>
            </a:pPr>
            <a:endParaRPr lang="nl-NL" dirty="0" smtClean="0"/>
          </a:p>
          <a:p>
            <a:endParaRPr lang="nl-NL" dirty="0" smtClean="0"/>
          </a:p>
          <a:p>
            <a:endParaRPr lang="nl-NL" dirty="0"/>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819" y="2646316"/>
            <a:ext cx="3062151" cy="3062151"/>
          </a:xfrm>
          <a:prstGeom prst="rect">
            <a:avLst/>
          </a:prstGeom>
        </p:spPr>
      </p:pic>
    </p:spTree>
    <p:extLst>
      <p:ext uri="{BB962C8B-B14F-4D97-AF65-F5344CB8AC3E}">
        <p14:creationId xmlns:p14="http://schemas.microsoft.com/office/powerpoint/2010/main" val="2663247924"/>
      </p:ext>
    </p:extLst>
  </p:cSld>
  <p:clrMapOvr>
    <a:masterClrMapping/>
  </p:clrMapOvr>
</p:sld>
</file>

<file path=ppt/theme/theme1.xml><?xml version="1.0" encoding="utf-8"?>
<a:theme xmlns:a="http://schemas.openxmlformats.org/drawingml/2006/main" name="Thema1">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00FBA2-1B86-46A0-A57E-21BD68B716FB}" vid="{2910FF4C-1888-4DF7-B110-768B551AD8D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99C91A574DCF44884A19CE04D00025" ma:contentTypeVersion="0" ma:contentTypeDescription="Een nieuw document maken." ma:contentTypeScope="" ma:versionID="fe14080fcc0ffc7d23da35f95af18610">
  <xsd:schema xmlns:xsd="http://www.w3.org/2001/XMLSchema" xmlns:xs="http://www.w3.org/2001/XMLSchema" xmlns:p="http://schemas.microsoft.com/office/2006/metadata/properties" targetNamespace="http://schemas.microsoft.com/office/2006/metadata/properties" ma:root="true" ma:fieldsID="104abb5964cac31ec4a2d55eba506f9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9C2A44-71D3-4A90-9597-FD80E96E3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ED281C1-E0F7-4E3F-A563-6E66872D4F9E}">
  <ds:schemaRefs>
    <ds:schemaRef ds:uri="http://schemas.microsoft.com/sharepoint/v3/contenttype/forms"/>
  </ds:schemaRefs>
</ds:datastoreItem>
</file>

<file path=customXml/itemProps3.xml><?xml version="1.0" encoding="utf-8"?>
<ds:datastoreItem xmlns:ds="http://schemas.openxmlformats.org/officeDocument/2006/customXml" ds:itemID="{390C5079-E0C3-4948-A7D9-C507815EFAD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301</TotalTime>
  <Words>807</Words>
  <Application>Microsoft Office PowerPoint</Application>
  <PresentationFormat>Breedbeeld</PresentationFormat>
  <Paragraphs>238</Paragraphs>
  <Slides>26</Slides>
  <Notes>21</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26</vt:i4>
      </vt:variant>
    </vt:vector>
  </HeadingPairs>
  <TitlesOfParts>
    <vt:vector size="31" baseType="lpstr">
      <vt:lpstr>Arial</vt:lpstr>
      <vt:lpstr>Calibri</vt:lpstr>
      <vt:lpstr>Calibri Light</vt:lpstr>
      <vt:lpstr>Wingdings</vt:lpstr>
      <vt:lpstr>Thema1</vt:lpstr>
      <vt:lpstr>PowerPoint-presentatie</vt:lpstr>
      <vt:lpstr>Inhoud keuzedeel</vt:lpstr>
      <vt:lpstr>Inhoud les 3 - BRO</vt:lpstr>
      <vt:lpstr>Leerdoelen</vt:lpstr>
      <vt:lpstr>Stereotype gedrag</vt:lpstr>
      <vt:lpstr>Stereotype gedrag</vt:lpstr>
      <vt:lpstr>Stereotype gedrag - oorzaak</vt:lpstr>
      <vt:lpstr>Stereotype gedrag - oorzaak</vt:lpstr>
      <vt:lpstr>Stereotype gedrag - oorzaak</vt:lpstr>
      <vt:lpstr>Stereotype gedrag - oorzaak</vt:lpstr>
      <vt:lpstr>Stereotype gedrag - oorzaak</vt:lpstr>
      <vt:lpstr>Stereotype gedrag - oorzaak</vt:lpstr>
      <vt:lpstr>Stereotype gedrag - oorzaak</vt:lpstr>
      <vt:lpstr>Stereotype gedrag</vt:lpstr>
      <vt:lpstr>Stereotype gedrag</vt:lpstr>
      <vt:lpstr>Stereotype gedrag</vt:lpstr>
      <vt:lpstr>Stereotype gedrag</vt:lpstr>
      <vt:lpstr>Even 5 minuten pauze</vt:lpstr>
      <vt:lpstr>Examenopdracht</vt:lpstr>
      <vt:lpstr>Examenopdracht</vt:lpstr>
      <vt:lpstr>Examenopdracht</vt:lpstr>
      <vt:lpstr>Examenopdracht</vt:lpstr>
      <vt:lpstr>Examenopdracht</vt:lpstr>
      <vt:lpstr>(Groepsopdracht) </vt:lpstr>
      <vt:lpstr>Evaluatie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laptop</dc:creator>
  <cp:lastModifiedBy>laptop</cp:lastModifiedBy>
  <cp:revision>32</cp:revision>
  <dcterms:created xsi:type="dcterms:W3CDTF">2018-05-14T18:44:55Z</dcterms:created>
  <dcterms:modified xsi:type="dcterms:W3CDTF">2018-05-28T20:58:28Z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0x010100F899C91A574DCF44884A19CE04D00025</vt:lpwstr>
  </property>
  <property fmtid="{D5CDD505-2E9C-101B-9397-08002B2CF9AE}" pid="3" name="IsMyDocuments">
    <vt:bool>true</vt:bool>
  </property>
</Properties>
</file>